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57" r:id="rId11"/>
    <p:sldId id="266" r:id="rId12"/>
    <p:sldId id="267" r:id="rId13"/>
    <p:sldId id="268" r:id="rId14"/>
    <p:sldId id="269" r:id="rId15"/>
    <p:sldId id="270" r:id="rId16"/>
  </p:sldIdLst>
  <p:sldSz cx="14630400" cy="8229600"/>
  <p:notesSz cx="8229600" cy="14630400"/>
  <p:embeddedFontLst>
    <p:embeddedFont>
      <p:font typeface="Cabin" panose="020B0604020202020204" charset="0"/>
      <p:regular r:id="rId18"/>
    </p:embeddedFont>
    <p:embeddedFont>
      <p:font typeface="Unbounded" panose="020B0604020202020204" charset="0"/>
      <p:regular r:id="rId19"/>
    </p:embeddedFont>
  </p:embeddedFontLst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1" d="100"/>
          <a:sy n="61" d="100"/>
        </p:scale>
        <p:origin x="612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175912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3200281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Fast n Cheap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4263271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Sistema de gestão para comparação em tempo real dos preços entre aplicativos de transporte.</a:t>
            </a:r>
            <a:endParaRPr lang="en-US" sz="18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639729"/>
            <a:ext cx="6825615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Modelo de Negócios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2702719"/>
            <a:ext cx="3614618" cy="2290643"/>
          </a:xfrm>
          <a:prstGeom prst="roundRect">
            <a:avLst>
              <a:gd name="adj" fmla="val 1568"/>
            </a:avLst>
          </a:prstGeom>
          <a:solidFill>
            <a:srgbClr val="304755"/>
          </a:solidFill>
          <a:ln/>
        </p:spPr>
      </p:sp>
      <p:sp>
        <p:nvSpPr>
          <p:cNvPr id="5" name="Text 2"/>
          <p:cNvSpPr/>
          <p:nvPr/>
        </p:nvSpPr>
        <p:spPr>
          <a:xfrm>
            <a:off x="1077039" y="2942034"/>
            <a:ext cx="3135987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Gratuito e Freemium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77039" y="3789521"/>
            <a:ext cx="313598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Versão básica para todos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4691658" y="2702719"/>
            <a:ext cx="3614618" cy="2290643"/>
          </a:xfrm>
          <a:prstGeom prst="roundRect">
            <a:avLst>
              <a:gd name="adj" fmla="val 1568"/>
            </a:avLst>
          </a:prstGeom>
          <a:solidFill>
            <a:srgbClr val="304755"/>
          </a:solidFill>
          <a:ln/>
        </p:spPr>
      </p:sp>
      <p:sp>
        <p:nvSpPr>
          <p:cNvPr id="8" name="Text 5"/>
          <p:cNvSpPr/>
          <p:nvPr/>
        </p:nvSpPr>
        <p:spPr>
          <a:xfrm>
            <a:off x="4930973" y="294203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Versão Premium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30973" y="3437573"/>
            <a:ext cx="313598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Alertas de economia</a:t>
            </a:r>
            <a:endParaRPr lang="en-US" sz="1850" dirty="0"/>
          </a:p>
        </p:txBody>
      </p:sp>
      <p:sp>
        <p:nvSpPr>
          <p:cNvPr id="10" name="Text 7"/>
          <p:cNvSpPr/>
          <p:nvPr/>
        </p:nvSpPr>
        <p:spPr>
          <a:xfrm>
            <a:off x="4930973" y="3904297"/>
            <a:ext cx="313598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Histórico de preços</a:t>
            </a:r>
            <a:endParaRPr lang="en-US" sz="1850" dirty="0"/>
          </a:p>
        </p:txBody>
      </p:sp>
      <p:sp>
        <p:nvSpPr>
          <p:cNvPr id="11" name="Text 8"/>
          <p:cNvSpPr/>
          <p:nvPr/>
        </p:nvSpPr>
        <p:spPr>
          <a:xfrm>
            <a:off x="4930973" y="4371023"/>
            <a:ext cx="313598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Integração com mapas</a:t>
            </a:r>
            <a:endParaRPr lang="en-US" sz="1850" dirty="0"/>
          </a:p>
        </p:txBody>
      </p:sp>
      <p:sp>
        <p:nvSpPr>
          <p:cNvPr id="12" name="Shape 9"/>
          <p:cNvSpPr/>
          <p:nvPr/>
        </p:nvSpPr>
        <p:spPr>
          <a:xfrm>
            <a:off x="837724" y="5232678"/>
            <a:ext cx="7468553" cy="1357193"/>
          </a:xfrm>
          <a:prstGeom prst="roundRect">
            <a:avLst>
              <a:gd name="adj" fmla="val 2646"/>
            </a:avLst>
          </a:prstGeom>
          <a:solidFill>
            <a:srgbClr val="304755"/>
          </a:solidFill>
          <a:ln/>
        </p:spPr>
      </p:sp>
      <p:sp>
        <p:nvSpPr>
          <p:cNvPr id="13" name="Text 10"/>
          <p:cNvSpPr/>
          <p:nvPr/>
        </p:nvSpPr>
        <p:spPr>
          <a:xfrm>
            <a:off x="1077039" y="5471993"/>
            <a:ext cx="3871317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Parcerias Estratégicas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1077039" y="5967532"/>
            <a:ext cx="698992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Transporte e publicidade segmentada</a:t>
            </a:r>
            <a:endParaRPr lang="en-US" sz="18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9921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4598908"/>
            <a:ext cx="8430101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Análise de Competidores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5661898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sp>
        <p:nvSpPr>
          <p:cNvPr id="5" name="Text 2"/>
          <p:cNvSpPr/>
          <p:nvPr/>
        </p:nvSpPr>
        <p:spPr>
          <a:xfrm>
            <a:off x="1615559" y="5744170"/>
            <a:ext cx="3247906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Interface Unificada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615559" y="6239708"/>
            <a:ext cx="334101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Independente e fácil de usar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5255776" y="5661898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sp>
        <p:nvSpPr>
          <p:cNvPr id="8" name="Text 5"/>
          <p:cNvSpPr/>
          <p:nvPr/>
        </p:nvSpPr>
        <p:spPr>
          <a:xfrm>
            <a:off x="6033611" y="5744170"/>
            <a:ext cx="3234928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Preços Atualizados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6033611" y="6239708"/>
            <a:ext cx="334101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Constante e confiável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9673828" y="5661898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sp>
        <p:nvSpPr>
          <p:cNvPr id="11" name="Text 8"/>
          <p:cNvSpPr/>
          <p:nvPr/>
        </p:nvSpPr>
        <p:spPr>
          <a:xfrm>
            <a:off x="10451663" y="574417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Foco no Usuário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451663" y="6239708"/>
            <a:ext cx="334101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Economia como prioridade</a:t>
            </a:r>
            <a:endParaRPr lang="en-US" sz="18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3074670"/>
            <a:ext cx="7869198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Vantagem Competitiva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4221361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Agilidade e praticidade</a:t>
            </a:r>
            <a:endParaRPr lang="en-US" sz="1850" dirty="0"/>
          </a:p>
        </p:txBody>
      </p:sp>
      <p:sp>
        <p:nvSpPr>
          <p:cNvPr id="4" name="Text 2"/>
          <p:cNvSpPr/>
          <p:nvPr/>
        </p:nvSpPr>
        <p:spPr>
          <a:xfrm>
            <a:off x="837724" y="4688086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Economia real por corrida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7614761" y="4221361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Transparência total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7614761" y="4688086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Primeira plataforma 100% brasileira</a:t>
            </a:r>
            <a:endParaRPr lang="en-US" sz="18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2" y="855169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Time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1" y="1791418"/>
            <a:ext cx="7468553" cy="1357193"/>
          </a:xfrm>
          <a:prstGeom prst="roundRect">
            <a:avLst>
              <a:gd name="adj" fmla="val 2646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pt-BR" dirty="0"/>
          </a:p>
        </p:txBody>
      </p:sp>
      <p:sp>
        <p:nvSpPr>
          <p:cNvPr id="5" name="Text 2"/>
          <p:cNvSpPr/>
          <p:nvPr/>
        </p:nvSpPr>
        <p:spPr>
          <a:xfrm>
            <a:off x="1077039" y="229403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Vinicius Brandão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77039" y="3904297"/>
            <a:ext cx="698992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endParaRPr lang="en-US" sz="1850" dirty="0"/>
          </a:p>
        </p:txBody>
      </p:sp>
      <p:sp>
        <p:nvSpPr>
          <p:cNvPr id="10" name="Shape 1">
            <a:extLst>
              <a:ext uri="{FF2B5EF4-FFF2-40B4-BE49-F238E27FC236}">
                <a16:creationId xmlns:a16="http://schemas.microsoft.com/office/drawing/2014/main" id="{63EA7990-C842-326E-B28D-CE9B1D1FBC05}"/>
              </a:ext>
            </a:extLst>
          </p:cNvPr>
          <p:cNvSpPr/>
          <p:nvPr/>
        </p:nvSpPr>
        <p:spPr>
          <a:xfrm>
            <a:off x="837722" y="3436203"/>
            <a:ext cx="7468553" cy="1357193"/>
          </a:xfrm>
          <a:prstGeom prst="roundRect">
            <a:avLst>
              <a:gd name="adj" fmla="val 2646"/>
            </a:avLst>
          </a:prstGeom>
          <a:solidFill>
            <a:srgbClr val="304755"/>
          </a:solidFill>
          <a:ln/>
        </p:spPr>
      </p:sp>
      <p:sp>
        <p:nvSpPr>
          <p:cNvPr id="11" name="Shape 1">
            <a:extLst>
              <a:ext uri="{FF2B5EF4-FFF2-40B4-BE49-F238E27FC236}">
                <a16:creationId xmlns:a16="http://schemas.microsoft.com/office/drawing/2014/main" id="{22754FC4-96C7-1900-3A6C-9593AD79B6FB}"/>
              </a:ext>
            </a:extLst>
          </p:cNvPr>
          <p:cNvSpPr/>
          <p:nvPr/>
        </p:nvSpPr>
        <p:spPr>
          <a:xfrm>
            <a:off x="837722" y="5134186"/>
            <a:ext cx="7468553" cy="1357193"/>
          </a:xfrm>
          <a:prstGeom prst="roundRect">
            <a:avLst>
              <a:gd name="adj" fmla="val 2646"/>
            </a:avLst>
          </a:prstGeom>
          <a:solidFill>
            <a:srgbClr val="304755"/>
          </a:solidFill>
          <a:ln/>
        </p:spPr>
      </p:sp>
      <p:sp>
        <p:nvSpPr>
          <p:cNvPr id="12" name="Shape 1">
            <a:extLst>
              <a:ext uri="{FF2B5EF4-FFF2-40B4-BE49-F238E27FC236}">
                <a16:creationId xmlns:a16="http://schemas.microsoft.com/office/drawing/2014/main" id="{401606E3-2DF4-2A30-3F0C-7F2349398305}"/>
              </a:ext>
            </a:extLst>
          </p:cNvPr>
          <p:cNvSpPr/>
          <p:nvPr/>
        </p:nvSpPr>
        <p:spPr>
          <a:xfrm>
            <a:off x="837722" y="6832169"/>
            <a:ext cx="7468553" cy="1357193"/>
          </a:xfrm>
          <a:prstGeom prst="roundRect">
            <a:avLst>
              <a:gd name="adj" fmla="val 2646"/>
            </a:avLst>
          </a:prstGeom>
          <a:solidFill>
            <a:srgbClr val="304755"/>
          </a:solidFill>
          <a:ln/>
        </p:spPr>
      </p:sp>
      <p:sp>
        <p:nvSpPr>
          <p:cNvPr id="13" name="Text 2">
            <a:extLst>
              <a:ext uri="{FF2B5EF4-FFF2-40B4-BE49-F238E27FC236}">
                <a16:creationId xmlns:a16="http://schemas.microsoft.com/office/drawing/2014/main" id="{5B548A69-EA68-A8B9-E9DE-E9334D9E054B}"/>
              </a:ext>
            </a:extLst>
          </p:cNvPr>
          <p:cNvSpPr/>
          <p:nvPr/>
        </p:nvSpPr>
        <p:spPr>
          <a:xfrm>
            <a:off x="1077038" y="393882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Guilherme Rodrigues</a:t>
            </a:r>
            <a:endParaRPr lang="en-US" sz="2200" dirty="0"/>
          </a:p>
        </p:txBody>
      </p:sp>
      <p:sp>
        <p:nvSpPr>
          <p:cNvPr id="14" name="Text 2">
            <a:extLst>
              <a:ext uri="{FF2B5EF4-FFF2-40B4-BE49-F238E27FC236}">
                <a16:creationId xmlns:a16="http://schemas.microsoft.com/office/drawing/2014/main" id="{57C01A91-E418-0CF8-6C04-808F2C6B7ACA}"/>
              </a:ext>
            </a:extLst>
          </p:cNvPr>
          <p:cNvSpPr/>
          <p:nvPr/>
        </p:nvSpPr>
        <p:spPr>
          <a:xfrm>
            <a:off x="1077039" y="563680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Murilo Dias</a:t>
            </a:r>
          </a:p>
          <a:p>
            <a:pPr marL="0" indent="0" algn="l">
              <a:lnSpc>
                <a:spcPts val="2750"/>
              </a:lnSpc>
              <a:buNone/>
            </a:pPr>
            <a:endParaRPr lang="en-US" sz="2200" dirty="0"/>
          </a:p>
        </p:txBody>
      </p:sp>
      <p:sp>
        <p:nvSpPr>
          <p:cNvPr id="15" name="Text 2">
            <a:extLst>
              <a:ext uri="{FF2B5EF4-FFF2-40B4-BE49-F238E27FC236}">
                <a16:creationId xmlns:a16="http://schemas.microsoft.com/office/drawing/2014/main" id="{AEB24F70-1C43-9A9D-E67C-5941F2A35CF3}"/>
              </a:ext>
            </a:extLst>
          </p:cNvPr>
          <p:cNvSpPr/>
          <p:nvPr/>
        </p:nvSpPr>
        <p:spPr>
          <a:xfrm>
            <a:off x="1077037" y="733479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João Pedro Albuquerque</a:t>
            </a:r>
          </a:p>
          <a:p>
            <a:pPr marL="0" indent="0" algn="l">
              <a:lnSpc>
                <a:spcPts val="2750"/>
              </a:lnSpc>
              <a:buNone/>
            </a:pPr>
            <a:endParaRPr lang="en-US" sz="22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9921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4301490"/>
            <a:ext cx="9977421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Investimento </a:t>
            </a:r>
            <a:r>
              <a:rPr lang="en-US" sz="4400" dirty="0" err="1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Requerido</a:t>
            </a: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 – R$80.000,00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5364480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sp>
        <p:nvSpPr>
          <p:cNvPr id="5" name="Text 2"/>
          <p:cNvSpPr/>
          <p:nvPr/>
        </p:nvSpPr>
        <p:spPr>
          <a:xfrm>
            <a:off x="937974" y="5422463"/>
            <a:ext cx="337899" cy="422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615559" y="5446752"/>
            <a:ext cx="5156478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Desenvolvimento do Algoritmo</a:t>
            </a:r>
            <a:endParaRPr lang="en-US" sz="2200" dirty="0"/>
          </a:p>
        </p:txBody>
      </p:sp>
      <p:sp>
        <p:nvSpPr>
          <p:cNvPr id="7" name="Shape 4"/>
          <p:cNvSpPr/>
          <p:nvPr/>
        </p:nvSpPr>
        <p:spPr>
          <a:xfrm>
            <a:off x="7464862" y="5364480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sp>
        <p:nvSpPr>
          <p:cNvPr id="8" name="Text 5"/>
          <p:cNvSpPr/>
          <p:nvPr/>
        </p:nvSpPr>
        <p:spPr>
          <a:xfrm>
            <a:off x="7565112" y="5422463"/>
            <a:ext cx="337899" cy="422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2</a:t>
            </a:r>
            <a:endParaRPr lang="en-US" sz="2650" dirty="0"/>
          </a:p>
        </p:txBody>
      </p:sp>
      <p:sp>
        <p:nvSpPr>
          <p:cNvPr id="9" name="Text 6"/>
          <p:cNvSpPr/>
          <p:nvPr/>
        </p:nvSpPr>
        <p:spPr>
          <a:xfrm>
            <a:off x="8242697" y="5446752"/>
            <a:ext cx="3759279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Interface e Integração</a:t>
            </a:r>
            <a:endParaRPr lang="en-US" sz="2200" dirty="0"/>
          </a:p>
        </p:txBody>
      </p:sp>
      <p:sp>
        <p:nvSpPr>
          <p:cNvPr id="10" name="Shape 7"/>
          <p:cNvSpPr/>
          <p:nvPr/>
        </p:nvSpPr>
        <p:spPr>
          <a:xfrm>
            <a:off x="837724" y="6381750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sp>
        <p:nvSpPr>
          <p:cNvPr id="11" name="Text 8"/>
          <p:cNvSpPr/>
          <p:nvPr/>
        </p:nvSpPr>
        <p:spPr>
          <a:xfrm>
            <a:off x="937974" y="6439733"/>
            <a:ext cx="337899" cy="422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3</a:t>
            </a:r>
            <a:endParaRPr lang="en-US" sz="2650" dirty="0"/>
          </a:p>
        </p:txBody>
      </p:sp>
      <p:sp>
        <p:nvSpPr>
          <p:cNvPr id="12" name="Text 9"/>
          <p:cNvSpPr/>
          <p:nvPr/>
        </p:nvSpPr>
        <p:spPr>
          <a:xfrm>
            <a:off x="1615559" y="6464022"/>
            <a:ext cx="3730228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Marketing e Aquisição</a:t>
            </a:r>
            <a:endParaRPr lang="en-US" sz="2200" dirty="0"/>
          </a:p>
        </p:txBody>
      </p:sp>
      <p:sp>
        <p:nvSpPr>
          <p:cNvPr id="13" name="Shape 10"/>
          <p:cNvSpPr/>
          <p:nvPr/>
        </p:nvSpPr>
        <p:spPr>
          <a:xfrm>
            <a:off x="7464862" y="6381750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sp>
        <p:nvSpPr>
          <p:cNvPr id="14" name="Text 11"/>
          <p:cNvSpPr/>
          <p:nvPr/>
        </p:nvSpPr>
        <p:spPr>
          <a:xfrm>
            <a:off x="7565112" y="6439733"/>
            <a:ext cx="337899" cy="422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4</a:t>
            </a:r>
            <a:endParaRPr lang="en-US" sz="2650" dirty="0"/>
          </a:p>
        </p:txBody>
      </p:sp>
      <p:sp>
        <p:nvSpPr>
          <p:cNvPr id="15" name="Text 12"/>
          <p:cNvSpPr/>
          <p:nvPr/>
        </p:nvSpPr>
        <p:spPr>
          <a:xfrm>
            <a:off x="8242697" y="6464022"/>
            <a:ext cx="4932998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Infraestrutura e Manutenção</a:t>
            </a:r>
            <a:endParaRPr lang="en-US" sz="22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710803"/>
            <a:ext cx="5726906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Próximos Passos</a:t>
            </a:r>
            <a:endParaRPr lang="en-US" sz="44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724" y="1773793"/>
            <a:ext cx="1196816" cy="143625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393513" y="201310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Finalizar MVP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393513" y="2508647"/>
            <a:ext cx="591276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Testes de campo planejados</a:t>
            </a:r>
            <a:endParaRPr lang="en-US" sz="18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724" y="3210044"/>
            <a:ext cx="1196816" cy="143625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393512" y="378446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Firmar Parcerias</a:t>
            </a:r>
            <a:endParaRPr lang="en-US" sz="2200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7724" y="4646295"/>
            <a:ext cx="1196816" cy="1436251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2393513" y="4885611"/>
            <a:ext cx="2968347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Iniciar Divulgação</a:t>
            </a:r>
            <a:endParaRPr lang="en-US" sz="2200" dirty="0"/>
          </a:p>
        </p:txBody>
      </p:sp>
      <p:sp>
        <p:nvSpPr>
          <p:cNvPr id="11" name="Text 5"/>
          <p:cNvSpPr/>
          <p:nvPr/>
        </p:nvSpPr>
        <p:spPr>
          <a:xfrm>
            <a:off x="2393513" y="5381149"/>
            <a:ext cx="591276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Foco em grandes centros urbanos</a:t>
            </a:r>
            <a:endParaRPr lang="en-US" sz="1850" dirty="0"/>
          </a:p>
        </p:txBody>
      </p:sp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7724" y="6082546"/>
            <a:ext cx="1196816" cy="1436251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2393513" y="632186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Escalar Produto</a:t>
            </a:r>
            <a:endParaRPr lang="en-US" sz="2200" dirty="0"/>
          </a:p>
        </p:txBody>
      </p:sp>
      <p:sp>
        <p:nvSpPr>
          <p:cNvPr id="14" name="Text 7"/>
          <p:cNvSpPr/>
          <p:nvPr/>
        </p:nvSpPr>
        <p:spPr>
          <a:xfrm>
            <a:off x="2393513" y="6817400"/>
            <a:ext cx="591276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Baseado em feedbacks reais</a:t>
            </a:r>
            <a:endParaRPr lang="en-US" sz="18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677239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Introdução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979545"/>
            <a:ext cx="3652838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Ferramenta Acessível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4570809"/>
            <a:ext cx="392858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Sistema intuitivo para comparação de preços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5357813" y="397954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Tempo Real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57813" y="4570809"/>
            <a:ext cx="392858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Comparação entre Uber e 99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9877901" y="397954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Foco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7901" y="4570809"/>
            <a:ext cx="392858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Economia e praticidade para usuários</a:t>
            </a: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427798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Problema</a:t>
            </a:r>
            <a:endParaRPr lang="en-US" sz="44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7638" y="2610564"/>
            <a:ext cx="2137529" cy="1357193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7988" y="3246358"/>
            <a:ext cx="336590" cy="42076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384482" y="2849880"/>
            <a:ext cx="3982164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Gastos desnecessários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5384482" y="3345418"/>
            <a:ext cx="3982164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Escolhas sem informação completa</a:t>
            </a:r>
            <a:endParaRPr lang="en-US" sz="1850" dirty="0"/>
          </a:p>
        </p:txBody>
      </p:sp>
      <p:sp>
        <p:nvSpPr>
          <p:cNvPr id="7" name="Shape 3"/>
          <p:cNvSpPr/>
          <p:nvPr/>
        </p:nvSpPr>
        <p:spPr>
          <a:xfrm>
            <a:off x="5204936" y="3982402"/>
            <a:ext cx="8527971" cy="15240"/>
          </a:xfrm>
          <a:prstGeom prst="roundRect">
            <a:avLst>
              <a:gd name="adj" fmla="val 235611"/>
            </a:avLst>
          </a:prstGeom>
          <a:solidFill>
            <a:srgbClr val="49606E"/>
          </a:solidFill>
          <a:ln/>
        </p:spPr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38814" y="4027527"/>
            <a:ext cx="4275058" cy="1357193"/>
          </a:xfrm>
          <a:prstGeom prst="rect">
            <a:avLst/>
          </a:prstGeom>
        </p:spPr>
      </p:pic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07988" y="4495681"/>
            <a:ext cx="336590" cy="420767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6453187" y="4266843"/>
            <a:ext cx="3409474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Processo demorado</a:t>
            </a:r>
            <a:endParaRPr lang="en-US" sz="2200" dirty="0"/>
          </a:p>
        </p:txBody>
      </p:sp>
      <p:sp>
        <p:nvSpPr>
          <p:cNvPr id="11" name="Text 5"/>
          <p:cNvSpPr/>
          <p:nvPr/>
        </p:nvSpPr>
        <p:spPr>
          <a:xfrm>
            <a:off x="6453187" y="4762381"/>
            <a:ext cx="3409474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Comparação manual entre apps</a:t>
            </a:r>
            <a:endParaRPr lang="en-US" sz="1850" dirty="0"/>
          </a:p>
        </p:txBody>
      </p:sp>
      <p:sp>
        <p:nvSpPr>
          <p:cNvPr id="12" name="Shape 6"/>
          <p:cNvSpPr/>
          <p:nvPr/>
        </p:nvSpPr>
        <p:spPr>
          <a:xfrm>
            <a:off x="6273641" y="5399365"/>
            <a:ext cx="7459266" cy="15240"/>
          </a:xfrm>
          <a:prstGeom prst="roundRect">
            <a:avLst>
              <a:gd name="adj" fmla="val 235611"/>
            </a:avLst>
          </a:prstGeom>
          <a:solidFill>
            <a:srgbClr val="49606E"/>
          </a:solidFill>
          <a:ln/>
        </p:spPr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0109" y="5444490"/>
            <a:ext cx="6412587" cy="1357193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08107" y="5912644"/>
            <a:ext cx="336590" cy="420767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7522012" y="5683806"/>
            <a:ext cx="2993708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Tarifas dinâmicas</a:t>
            </a:r>
            <a:endParaRPr lang="en-US" sz="2200" dirty="0"/>
          </a:p>
        </p:txBody>
      </p:sp>
      <p:sp>
        <p:nvSpPr>
          <p:cNvPr id="16" name="Text 8"/>
          <p:cNvSpPr/>
          <p:nvPr/>
        </p:nvSpPr>
        <p:spPr>
          <a:xfrm>
            <a:off x="7522012" y="6179344"/>
            <a:ext cx="2993708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Variação constante de preços</a:t>
            </a:r>
            <a:endParaRPr lang="en-US" sz="18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256348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 Oportunidade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1095494" y="4266843"/>
            <a:ext cx="3473887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Demanda Crescente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4762381"/>
            <a:ext cx="373165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Ferramentas para economia diária</a:t>
            </a:r>
            <a:endParaRPr lang="en-US" sz="18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8131" y="2439114"/>
            <a:ext cx="4534138" cy="4534138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5572720" y="4209455"/>
            <a:ext cx="358140" cy="4476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00"/>
              </a:lnSpc>
              <a:buNone/>
            </a:pPr>
            <a:r>
              <a:rPr lang="en-US" sz="28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1</a:t>
            </a:r>
            <a:endParaRPr lang="en-US" sz="2800" dirty="0"/>
          </a:p>
        </p:txBody>
      </p:sp>
      <p:sp>
        <p:nvSpPr>
          <p:cNvPr id="7" name="Text 4"/>
          <p:cNvSpPr/>
          <p:nvPr/>
        </p:nvSpPr>
        <p:spPr>
          <a:xfrm>
            <a:off x="9941243" y="304359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Automação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9941243" y="3539133"/>
            <a:ext cx="3851434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Comparação instantânea de preços</a:t>
            </a:r>
            <a:endParaRPr lang="en-US" sz="1850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8131" y="2439114"/>
            <a:ext cx="4534138" cy="4534138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8153995" y="3264813"/>
            <a:ext cx="358140" cy="4476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00"/>
              </a:lnSpc>
              <a:buNone/>
            </a:pPr>
            <a:r>
              <a:rPr lang="en-US" sz="28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2</a:t>
            </a:r>
            <a:endParaRPr lang="en-US" sz="2800" dirty="0"/>
          </a:p>
        </p:txBody>
      </p:sp>
      <p:sp>
        <p:nvSpPr>
          <p:cNvPr id="11" name="Text 7"/>
          <p:cNvSpPr/>
          <p:nvPr/>
        </p:nvSpPr>
        <p:spPr>
          <a:xfrm>
            <a:off x="9941243" y="549009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Benefícios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9941243" y="5985629"/>
            <a:ext cx="3851434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Praticidade, economia, transparência</a:t>
            </a:r>
            <a:endParaRPr lang="en-US" sz="1850" dirty="0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8131" y="2439114"/>
            <a:ext cx="4534138" cy="4534138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7681436" y="5972532"/>
            <a:ext cx="358140" cy="4476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00"/>
              </a:lnSpc>
              <a:buNone/>
            </a:pPr>
            <a:r>
              <a:rPr lang="en-US" sz="28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3</a:t>
            </a:r>
            <a:endParaRPr lang="en-US" sz="28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137047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Mercado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2319695"/>
            <a:ext cx="3554730" cy="7898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6200"/>
              </a:lnSpc>
              <a:buNone/>
            </a:pPr>
            <a:r>
              <a:rPr lang="en-US" sz="6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40M+</a:t>
            </a:r>
            <a:endParaRPr lang="en-US" sz="6200" dirty="0"/>
          </a:p>
        </p:txBody>
      </p:sp>
      <p:sp>
        <p:nvSpPr>
          <p:cNvPr id="5" name="Text 2"/>
          <p:cNvSpPr/>
          <p:nvPr/>
        </p:nvSpPr>
        <p:spPr>
          <a:xfrm>
            <a:off x="1206937" y="340864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Usuários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837724" y="3904178"/>
            <a:ext cx="3554730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No Brasil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4751427" y="2319695"/>
            <a:ext cx="3554849" cy="7898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6200"/>
              </a:lnSpc>
              <a:buNone/>
            </a:pPr>
            <a:r>
              <a:rPr lang="en-US" sz="6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2+</a:t>
            </a:r>
            <a:endParaRPr lang="en-US" sz="6200" dirty="0"/>
          </a:p>
        </p:txBody>
      </p:sp>
      <p:sp>
        <p:nvSpPr>
          <p:cNvPr id="8" name="Text 5"/>
          <p:cNvSpPr/>
          <p:nvPr/>
        </p:nvSpPr>
        <p:spPr>
          <a:xfrm>
            <a:off x="5120759" y="340864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Apps principais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751427" y="3904178"/>
            <a:ext cx="3554849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Uber e 99</a:t>
            </a:r>
            <a:endParaRPr lang="en-US" sz="1850" dirty="0"/>
          </a:p>
        </p:txBody>
      </p:sp>
      <p:sp>
        <p:nvSpPr>
          <p:cNvPr id="10" name="Text 7"/>
          <p:cNvSpPr/>
          <p:nvPr/>
        </p:nvSpPr>
        <p:spPr>
          <a:xfrm>
            <a:off x="2794516" y="5124926"/>
            <a:ext cx="3554849" cy="7898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6200"/>
              </a:lnSpc>
              <a:buNone/>
            </a:pPr>
            <a:r>
              <a:rPr lang="en-US" sz="6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↑</a:t>
            </a:r>
            <a:endParaRPr lang="en-US" sz="6200" dirty="0"/>
          </a:p>
        </p:txBody>
      </p:sp>
      <p:sp>
        <p:nvSpPr>
          <p:cNvPr id="11" name="Text 8"/>
          <p:cNvSpPr/>
          <p:nvPr/>
        </p:nvSpPr>
        <p:spPr>
          <a:xfrm>
            <a:off x="3163848" y="621387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Sensibilidade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2794516" y="6709410"/>
            <a:ext cx="3554849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Alta sensibilidade a preços</a:t>
            </a:r>
            <a:endParaRPr lang="en-US" sz="18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428869"/>
            <a:ext cx="6844189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Fatores de Mercado</a:t>
            </a:r>
            <a:endParaRPr lang="en-US" sz="44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724" y="2491859"/>
            <a:ext cx="1196816" cy="143625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393513" y="273117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Inflação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393513" y="3226713"/>
            <a:ext cx="591276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Aumento geral de preços</a:t>
            </a:r>
            <a:endParaRPr lang="en-US" sz="18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724" y="3928110"/>
            <a:ext cx="1196816" cy="143625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393513" y="416742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Combustíveis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393513" y="4662964"/>
            <a:ext cx="591276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Custos crescentes</a:t>
            </a:r>
            <a:endParaRPr lang="en-US" sz="18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7724" y="5364361"/>
            <a:ext cx="1196816" cy="143625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393513" y="560367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Precificação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2393513" y="6099215"/>
            <a:ext cx="591276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Modelo dinâmico dos apps</a:t>
            </a:r>
            <a:endParaRPr lang="en-US" sz="18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709738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Público-Alvo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2206585" y="426684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Usuários Finais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4762381"/>
            <a:ext cx="418504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Economia em deslocamentos diários</a:t>
            </a:r>
            <a:endParaRPr lang="en-US" sz="18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1521" y="2892504"/>
            <a:ext cx="3627358" cy="3627358"/>
          </a:xfrm>
          <a:prstGeom prst="rect">
            <a:avLst/>
          </a:prstGeom>
        </p:spPr>
      </p:pic>
      <p:sp>
        <p:nvSpPr>
          <p:cNvPr id="6" name="Shape 3"/>
          <p:cNvSpPr/>
          <p:nvPr/>
        </p:nvSpPr>
        <p:spPr>
          <a:xfrm>
            <a:off x="5270302" y="4406979"/>
            <a:ext cx="598408" cy="598408"/>
          </a:xfrm>
          <a:prstGeom prst="roundRect">
            <a:avLst>
              <a:gd name="adj" fmla="val 1526526"/>
            </a:avLst>
          </a:prstGeom>
          <a:solidFill>
            <a:srgbClr val="304755"/>
          </a:solidFill>
          <a:ln/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4846" y="4537829"/>
            <a:ext cx="269200" cy="33659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9487853" y="327029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Motoristas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9487853" y="3765828"/>
            <a:ext cx="4304824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Otimização de corridas</a:t>
            </a:r>
            <a:endParaRPr lang="en-US" sz="18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01521" y="2892504"/>
            <a:ext cx="3627358" cy="3627358"/>
          </a:xfrm>
          <a:prstGeom prst="rect">
            <a:avLst/>
          </a:prstGeom>
        </p:spPr>
      </p:pic>
      <p:sp>
        <p:nvSpPr>
          <p:cNvPr id="11" name="Shape 6"/>
          <p:cNvSpPr/>
          <p:nvPr/>
        </p:nvSpPr>
        <p:spPr>
          <a:xfrm>
            <a:off x="7888724" y="2895124"/>
            <a:ext cx="598408" cy="598408"/>
          </a:xfrm>
          <a:prstGeom prst="roundRect">
            <a:avLst>
              <a:gd name="adj" fmla="val 1526526"/>
            </a:avLst>
          </a:prstGeom>
          <a:solidFill>
            <a:srgbClr val="304755"/>
          </a:solidFill>
          <a:ln/>
        </p:spPr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53268" y="3025973"/>
            <a:ext cx="269200" cy="336590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9487853" y="526339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Empresas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9487853" y="5758934"/>
            <a:ext cx="4304824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Transporte corporativo</a:t>
            </a:r>
            <a:endParaRPr lang="en-US" sz="185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01521" y="2892504"/>
            <a:ext cx="3627358" cy="3627358"/>
          </a:xfrm>
          <a:prstGeom prst="rect">
            <a:avLst/>
          </a:prstGeom>
        </p:spPr>
      </p:pic>
      <p:sp>
        <p:nvSpPr>
          <p:cNvPr id="16" name="Shape 9"/>
          <p:cNvSpPr/>
          <p:nvPr/>
        </p:nvSpPr>
        <p:spPr>
          <a:xfrm>
            <a:off x="7888724" y="5918716"/>
            <a:ext cx="598408" cy="598408"/>
          </a:xfrm>
          <a:prstGeom prst="roundRect">
            <a:avLst>
              <a:gd name="adj" fmla="val 1526526"/>
            </a:avLst>
          </a:prstGeom>
          <a:solidFill>
            <a:srgbClr val="304755"/>
          </a:solidFill>
          <a:ln/>
        </p:spPr>
      </p:sp>
      <p:pic>
        <p:nvPicPr>
          <p:cNvPr id="1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53268" y="6049566"/>
            <a:ext cx="269200" cy="33659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94953" y="635675"/>
            <a:ext cx="5436156" cy="6794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50"/>
              </a:lnSpc>
              <a:buNone/>
            </a:pPr>
            <a:r>
              <a:rPr lang="en-US" sz="42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Solução</a:t>
            </a:r>
            <a:endParaRPr lang="en-US" sz="4250" dirty="0"/>
          </a:p>
        </p:txBody>
      </p:sp>
      <p:sp>
        <p:nvSpPr>
          <p:cNvPr id="4" name="Shape 1"/>
          <p:cNvSpPr/>
          <p:nvPr/>
        </p:nvSpPr>
        <p:spPr>
          <a:xfrm>
            <a:off x="6294953" y="1661636"/>
            <a:ext cx="7526893" cy="1309807"/>
          </a:xfrm>
          <a:prstGeom prst="roundRect">
            <a:avLst>
              <a:gd name="adj" fmla="val 2646"/>
            </a:avLst>
          </a:prstGeom>
          <a:solidFill>
            <a:srgbClr val="304755"/>
          </a:solidFill>
          <a:ln/>
        </p:spPr>
      </p:sp>
      <p:sp>
        <p:nvSpPr>
          <p:cNvPr id="5" name="Text 2"/>
          <p:cNvSpPr/>
          <p:nvPr/>
        </p:nvSpPr>
        <p:spPr>
          <a:xfrm>
            <a:off x="6525935" y="1892618"/>
            <a:ext cx="4658320" cy="3396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Comparação em Tempo Real</a:t>
            </a: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6525935" y="2370892"/>
            <a:ext cx="7064931" cy="3695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Preços atualizados instantaneamente</a:t>
            </a:r>
            <a:endParaRPr lang="en-US" sz="1800" dirty="0"/>
          </a:p>
        </p:txBody>
      </p:sp>
      <p:sp>
        <p:nvSpPr>
          <p:cNvPr id="7" name="Shape 4"/>
          <p:cNvSpPr/>
          <p:nvPr/>
        </p:nvSpPr>
        <p:spPr>
          <a:xfrm>
            <a:off x="6294953" y="3202424"/>
            <a:ext cx="7526893" cy="1309807"/>
          </a:xfrm>
          <a:prstGeom prst="roundRect">
            <a:avLst>
              <a:gd name="adj" fmla="val 2646"/>
            </a:avLst>
          </a:prstGeom>
          <a:solidFill>
            <a:srgbClr val="304755"/>
          </a:solidFill>
          <a:ln/>
        </p:spPr>
      </p:sp>
      <p:sp>
        <p:nvSpPr>
          <p:cNvPr id="8" name="Text 5"/>
          <p:cNvSpPr/>
          <p:nvPr/>
        </p:nvSpPr>
        <p:spPr>
          <a:xfrm>
            <a:off x="6525935" y="3433405"/>
            <a:ext cx="2842260" cy="3396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Interface Simples</a:t>
            </a:r>
            <a:endParaRPr lang="en-US" sz="2100" dirty="0"/>
          </a:p>
        </p:txBody>
      </p:sp>
      <p:sp>
        <p:nvSpPr>
          <p:cNvPr id="9" name="Text 6"/>
          <p:cNvSpPr/>
          <p:nvPr/>
        </p:nvSpPr>
        <p:spPr>
          <a:xfrm>
            <a:off x="6525935" y="3911679"/>
            <a:ext cx="7064931" cy="3695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Uso rápido e intuitivo</a:t>
            </a:r>
            <a:endParaRPr lang="en-US" sz="1800" dirty="0"/>
          </a:p>
        </p:txBody>
      </p:sp>
      <p:sp>
        <p:nvSpPr>
          <p:cNvPr id="10" name="Shape 7"/>
          <p:cNvSpPr/>
          <p:nvPr/>
        </p:nvSpPr>
        <p:spPr>
          <a:xfrm>
            <a:off x="6294953" y="4743212"/>
            <a:ext cx="7526893" cy="1309807"/>
          </a:xfrm>
          <a:prstGeom prst="roundRect">
            <a:avLst>
              <a:gd name="adj" fmla="val 2646"/>
            </a:avLst>
          </a:prstGeom>
          <a:solidFill>
            <a:srgbClr val="304755"/>
          </a:solidFill>
          <a:ln/>
        </p:spPr>
      </p:sp>
      <p:sp>
        <p:nvSpPr>
          <p:cNvPr id="11" name="Text 8"/>
          <p:cNvSpPr/>
          <p:nvPr/>
        </p:nvSpPr>
        <p:spPr>
          <a:xfrm>
            <a:off x="6525935" y="4974193"/>
            <a:ext cx="3583186" cy="3396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Filtros Personalizados</a:t>
            </a:r>
            <a:endParaRPr lang="en-US" sz="2100" dirty="0"/>
          </a:p>
        </p:txBody>
      </p:sp>
      <p:sp>
        <p:nvSpPr>
          <p:cNvPr id="12" name="Text 9"/>
          <p:cNvSpPr/>
          <p:nvPr/>
        </p:nvSpPr>
        <p:spPr>
          <a:xfrm>
            <a:off x="6525935" y="5452467"/>
            <a:ext cx="7064931" cy="3695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Tempo, pagamento, conforto</a:t>
            </a:r>
            <a:endParaRPr lang="en-US" sz="1800" dirty="0"/>
          </a:p>
        </p:txBody>
      </p:sp>
      <p:sp>
        <p:nvSpPr>
          <p:cNvPr id="13" name="Shape 10"/>
          <p:cNvSpPr/>
          <p:nvPr/>
        </p:nvSpPr>
        <p:spPr>
          <a:xfrm>
            <a:off x="6294953" y="6284000"/>
            <a:ext cx="7526893" cy="1309807"/>
          </a:xfrm>
          <a:prstGeom prst="roundRect">
            <a:avLst>
              <a:gd name="adj" fmla="val 2646"/>
            </a:avLst>
          </a:prstGeom>
          <a:solidFill>
            <a:srgbClr val="304755"/>
          </a:solidFill>
          <a:ln/>
        </p:spPr>
      </p:sp>
      <p:sp>
        <p:nvSpPr>
          <p:cNvPr id="14" name="Text 11"/>
          <p:cNvSpPr/>
          <p:nvPr/>
        </p:nvSpPr>
        <p:spPr>
          <a:xfrm>
            <a:off x="6525935" y="6514981"/>
            <a:ext cx="2718078" cy="3396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Melhor Opção</a:t>
            </a:r>
            <a:endParaRPr lang="en-US" sz="2100" dirty="0"/>
          </a:p>
        </p:txBody>
      </p:sp>
      <p:sp>
        <p:nvSpPr>
          <p:cNvPr id="15" name="Text 12"/>
          <p:cNvSpPr/>
          <p:nvPr/>
        </p:nvSpPr>
        <p:spPr>
          <a:xfrm>
            <a:off x="6525935" y="6993255"/>
            <a:ext cx="7064931" cy="3695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Baseada em custo-benefício</a:t>
            </a:r>
            <a:endParaRPr lang="en-US" sz="18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906429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Protótipo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324124" y="2969419"/>
            <a:ext cx="179427" cy="878562"/>
          </a:xfrm>
          <a:prstGeom prst="roundRect">
            <a:avLst>
              <a:gd name="adj" fmla="val 20012"/>
            </a:avLst>
          </a:prstGeom>
          <a:solidFill>
            <a:srgbClr val="304755"/>
          </a:solidFill>
          <a:ln/>
        </p:spPr>
      </p:sp>
      <p:sp>
        <p:nvSpPr>
          <p:cNvPr id="5" name="Text 2"/>
          <p:cNvSpPr/>
          <p:nvPr/>
        </p:nvSpPr>
        <p:spPr>
          <a:xfrm>
            <a:off x="6862524" y="296941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Interface Inicial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862524" y="3464957"/>
            <a:ext cx="69301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Campos para origem e destino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6683097" y="4087297"/>
            <a:ext cx="179427" cy="878562"/>
          </a:xfrm>
          <a:prstGeom prst="roundRect">
            <a:avLst>
              <a:gd name="adj" fmla="val 20012"/>
            </a:avLst>
          </a:prstGeom>
          <a:solidFill>
            <a:srgbClr val="304755"/>
          </a:solidFill>
          <a:ln/>
        </p:spPr>
      </p:sp>
      <p:sp>
        <p:nvSpPr>
          <p:cNvPr id="8" name="Text 5"/>
          <p:cNvSpPr/>
          <p:nvPr/>
        </p:nvSpPr>
        <p:spPr>
          <a:xfrm>
            <a:off x="7221498" y="4087297"/>
            <a:ext cx="4406979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Resultados Comparativos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221498" y="4582835"/>
            <a:ext cx="6571178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Valores entre Uber, 99 e outros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7042190" y="5205174"/>
            <a:ext cx="179427" cy="878562"/>
          </a:xfrm>
          <a:prstGeom prst="roundRect">
            <a:avLst>
              <a:gd name="adj" fmla="val 20012"/>
            </a:avLst>
          </a:prstGeom>
          <a:solidFill>
            <a:srgbClr val="304755"/>
          </a:solidFill>
          <a:ln/>
        </p:spPr>
      </p:sp>
      <p:sp>
        <p:nvSpPr>
          <p:cNvPr id="11" name="Text 8"/>
          <p:cNvSpPr/>
          <p:nvPr/>
        </p:nvSpPr>
        <p:spPr>
          <a:xfrm>
            <a:off x="7580590" y="5205174"/>
            <a:ext cx="4095869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Atualização Automática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580590" y="5700712"/>
            <a:ext cx="621208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Ajuste conforme demanda e horário</a:t>
            </a:r>
            <a:endParaRPr lang="en-US" sz="18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314</Words>
  <Application>Microsoft Office PowerPoint</Application>
  <PresentationFormat>Personalizar</PresentationFormat>
  <Paragraphs>124</Paragraphs>
  <Slides>15</Slides>
  <Notes>15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15</vt:i4>
      </vt:variant>
    </vt:vector>
  </HeadingPairs>
  <TitlesOfParts>
    <vt:vector size="19" baseType="lpstr">
      <vt:lpstr>Unbounded</vt:lpstr>
      <vt:lpstr>Cabin</vt:lpstr>
      <vt:lpstr>Arial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Vinícius Brandão</cp:lastModifiedBy>
  <cp:revision>2</cp:revision>
  <dcterms:created xsi:type="dcterms:W3CDTF">2025-05-06T00:22:04Z</dcterms:created>
  <dcterms:modified xsi:type="dcterms:W3CDTF">2025-05-06T00:32:38Z</dcterms:modified>
</cp:coreProperties>
</file>